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261" r:id="rId6"/>
    <p:sldId id="262" r:id="rId7"/>
    <p:sldId id="327" r:id="rId8"/>
    <p:sldId id="328" r:id="rId9"/>
    <p:sldId id="266" r:id="rId10"/>
    <p:sldId id="267" r:id="rId11"/>
    <p:sldId id="269" r:id="rId12"/>
    <p:sldId id="268" r:id="rId13"/>
    <p:sldId id="271" r:id="rId14"/>
    <p:sldId id="272" r:id="rId15"/>
    <p:sldId id="270" r:id="rId16"/>
    <p:sldId id="280" r:id="rId17"/>
    <p:sldId id="278" r:id="rId18"/>
    <p:sldId id="279" r:id="rId19"/>
    <p:sldId id="273" r:id="rId20"/>
    <p:sldId id="274" r:id="rId21"/>
    <p:sldId id="275" r:id="rId22"/>
    <p:sldId id="284" r:id="rId23"/>
    <p:sldId id="281" r:id="rId24"/>
    <p:sldId id="285" r:id="rId25"/>
    <p:sldId id="286" r:id="rId26"/>
    <p:sldId id="291" r:id="rId27"/>
  </p:sldIdLst>
  <p:sldSz cx="9144000" cy="5143500" type="screen16x9"/>
  <p:notesSz cx="6858000" cy="9144000"/>
  <p:embeddedFontLst>
    <p:embeddedFont>
      <p:font typeface="Montserrat Thin" panose="020B0604020202020204" charset="0"/>
      <p:regular r:id="rId29"/>
      <p:bold r:id="rId30"/>
      <p:italic r:id="rId31"/>
      <p:boldItalic r:id="rId32"/>
    </p:embeddedFont>
    <p:embeddedFont>
      <p:font typeface="Montserrat Medium" panose="020B0604020202020204" charset="0"/>
      <p:regular r:id="rId33"/>
      <p:bold r:id="rId34"/>
      <p:italic r:id="rId35"/>
      <p:boldItalic r:id="rId36"/>
    </p:embeddedFont>
    <p:embeddedFont>
      <p:font typeface="Josefin Slab SemiBold" panose="020B0604020202020204" charset="0"/>
      <p:regular r:id="rId37"/>
      <p:bold r:id="rId38"/>
      <p:italic r:id="rId39"/>
      <p:boldItalic r:id="rId40"/>
    </p:embeddedFont>
    <p:embeddedFont>
      <p:font typeface="Montserrat" panose="020B0604020202020204" charset="0"/>
      <p:regular r:id="rId41"/>
      <p:bold r:id="rId42"/>
      <p:italic r:id="rId43"/>
      <p:boldItalic r:id="rId44"/>
    </p:embeddedFont>
    <p:embeddedFont>
      <p:font typeface="Montserrat Black" panose="020B0604020202020204" charset="0"/>
      <p:bold r:id="rId45"/>
      <p:boldItalic r:id="rId46"/>
    </p:embeddedFont>
    <p:embeddedFont>
      <p:font typeface="Montserrat Ligh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b1babc3926_1_1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b1babc3926_1_1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b1babc3926_1_3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b1babc3926_1_3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
  <p:cSld name="SECTION_TITLE_AND_DESCRIPTION_1_1_3_1">
    <p:spTree>
      <p:nvGrpSpPr>
        <p:cNvPr id="1" name="Shape 870"/>
        <p:cNvGrpSpPr/>
        <p:nvPr/>
      </p:nvGrpSpPr>
      <p:grpSpPr>
        <a:xfrm>
          <a:off x="0" y="0"/>
          <a:ext cx="0" cy="0"/>
          <a:chOff x="0" y="0"/>
          <a:chExt cx="0" cy="0"/>
        </a:xfrm>
      </p:grpSpPr>
      <p:sp>
        <p:nvSpPr>
          <p:cNvPr id="871" name="Google Shape;871;p30"/>
          <p:cNvSpPr txBox="1">
            <a:spLocks noGrp="1"/>
          </p:cNvSpPr>
          <p:nvPr>
            <p:ph type="title"/>
          </p:nvPr>
        </p:nvSpPr>
        <p:spPr>
          <a:xfrm>
            <a:off x="1239824"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2" name="Google Shape;872;p30"/>
          <p:cNvSpPr txBox="1">
            <a:spLocks noGrp="1"/>
          </p:cNvSpPr>
          <p:nvPr>
            <p:ph type="subTitle" idx="1"/>
          </p:nvPr>
        </p:nvSpPr>
        <p:spPr>
          <a:xfrm>
            <a:off x="1239827"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73" name="Google Shape;873;p30"/>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74" name="Google Shape;874;p30"/>
          <p:cNvSpPr txBox="1">
            <a:spLocks noGrp="1"/>
          </p:cNvSpPr>
          <p:nvPr>
            <p:ph type="title" idx="3"/>
          </p:nvPr>
        </p:nvSpPr>
        <p:spPr>
          <a:xfrm>
            <a:off x="5271973"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5" name="Google Shape;875;p30"/>
          <p:cNvSpPr txBox="1">
            <a:spLocks noGrp="1"/>
          </p:cNvSpPr>
          <p:nvPr>
            <p:ph type="subTitle" idx="4"/>
          </p:nvPr>
        </p:nvSpPr>
        <p:spPr>
          <a:xfrm>
            <a:off x="5271976"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76" name="Google Shape;876;p30"/>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877" name="Google Shape;877;p30"/>
          <p:cNvGrpSpPr/>
          <p:nvPr/>
        </p:nvGrpSpPr>
        <p:grpSpPr>
          <a:xfrm>
            <a:off x="3975225" y="4910500"/>
            <a:ext cx="1193550" cy="68100"/>
            <a:chOff x="557300" y="431950"/>
            <a:chExt cx="1193550" cy="68100"/>
          </a:xfrm>
        </p:grpSpPr>
        <p:sp>
          <p:nvSpPr>
            <p:cNvPr id="878" name="Google Shape;878;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85" name="Google Shape;885;p30"/>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886" name="Google Shape;886;p30"/>
          <p:cNvGrpSpPr/>
          <p:nvPr/>
        </p:nvGrpSpPr>
        <p:grpSpPr>
          <a:xfrm>
            <a:off x="7718425" y="193250"/>
            <a:ext cx="1193550" cy="68100"/>
            <a:chOff x="557300" y="431950"/>
            <a:chExt cx="1193550" cy="68100"/>
          </a:xfrm>
        </p:grpSpPr>
        <p:sp>
          <p:nvSpPr>
            <p:cNvPr id="887" name="Google Shape;887;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8" name="Google Shape;888;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9" name="Google Shape;889;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0" name="Google Shape;890;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1" name="Google Shape;891;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2" name="Google Shape;892;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3" name="Google Shape;893;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6" r:id="rId21"/>
    <p:sldLayoutId id="2147483677" r:id="rId22"/>
    <p:sldLayoutId id="2147483680" r:id="rId23"/>
    <p:sldLayoutId id="2147483681" r:id="rId24"/>
    <p:sldLayoutId id="2147483682" r:id="rId25"/>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Ames, Iowa Housing Data Analysis</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0" y="419812"/>
            <a:ext cx="219148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Unrefined</a:t>
            </a:r>
            <a:endParaRPr dirty="0"/>
          </a:p>
        </p:txBody>
      </p:sp>
      <p:cxnSp>
        <p:nvCxnSpPr>
          <p:cNvPr id="1883" name="Google Shape;1883;p71"/>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829946" y="67912"/>
            <a:ext cx="5950754"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The unrefined RF shows a vague similarity to the unrefined MLR, with OverallQual having high </a:t>
            </a:r>
            <a:r>
              <a:rPr lang="en" sz="1400" dirty="0" smtClean="0">
                <a:solidFill>
                  <a:schemeClr val="accent3"/>
                </a:solidFill>
                <a:latin typeface="+mj-lt"/>
              </a:rPr>
              <a:t>importance</a:t>
            </a:r>
            <a:r>
              <a:rPr lang="en" sz="1400" dirty="0" smtClean="0">
                <a:latin typeface="+mj-lt"/>
              </a:rPr>
              <a:t>, as well as TotalSF having the highest importance. </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5539"/>
            <a:ext cx="5075057" cy="4167961"/>
          </a:xfrm>
          <a:prstGeom prst="rect">
            <a:avLst/>
          </a:prstGeom>
        </p:spPr>
      </p:pic>
      <p:sp>
        <p:nvSpPr>
          <p:cNvPr id="10" name="TextBox 9"/>
          <p:cNvSpPr txBox="1"/>
          <p:nvPr/>
        </p:nvSpPr>
        <p:spPr>
          <a:xfrm>
            <a:off x="5054940" y="894646"/>
            <a:ext cx="3367669" cy="1600438"/>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dirty="0" smtClean="0">
                <a:solidFill>
                  <a:schemeClr val="accent3"/>
                </a:solidFill>
              </a:rPr>
              <a:t>However, the decision tree tells us that this graph is overfitting almost immediately. With a score that varies from .67-.87 based on one or two features, this model’s predictability is questionable at best. </a:t>
            </a:r>
            <a:endParaRPr lang="en-US" dirty="0">
              <a:solidFill>
                <a:schemeClr val="accent3"/>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7346" y="2495084"/>
            <a:ext cx="3703354" cy="2648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452875"/>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Constructing a Refined Model</a:t>
            </a:r>
            <a:endParaRPr dirty="0"/>
          </a:p>
        </p:txBody>
      </p:sp>
      <p:cxnSp>
        <p:nvCxnSpPr>
          <p:cNvPr id="1993" name="Google Shape;1993;p73"/>
          <p:cNvCxnSpPr/>
          <p:nvPr/>
        </p:nvCxnSpPr>
        <p:spPr>
          <a:xfrm flipV="1">
            <a:off x="-150641" y="91440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118946" y="1040780"/>
            <a:ext cx="4118517" cy="38933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accent3"/>
                </a:solidFill>
              </a:rPr>
              <a:t>In order to refine the models, we have to take what was discovered from feature importance, as well as statistical significance from the MLR model, and combine the results. This would hopefully create a smaller, more accurate model. </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For example, from both models we know </a:t>
            </a:r>
            <a:r>
              <a:rPr lang="en-US" sz="1300" dirty="0" err="1" smtClean="0">
                <a:solidFill>
                  <a:schemeClr val="accent3"/>
                </a:solidFill>
              </a:rPr>
              <a:t>OverallQual</a:t>
            </a:r>
            <a:r>
              <a:rPr lang="en-US" sz="1300" dirty="0" smtClean="0">
                <a:solidFill>
                  <a:schemeClr val="accent3"/>
                </a:solidFill>
              </a:rPr>
              <a:t> is probably important, as are variables like </a:t>
            </a:r>
            <a:r>
              <a:rPr lang="en-US" sz="1300" dirty="0" err="1" smtClean="0">
                <a:solidFill>
                  <a:schemeClr val="accent3"/>
                </a:solidFill>
              </a:rPr>
              <a:t>YearBuilt</a:t>
            </a:r>
            <a:r>
              <a:rPr lang="en-US" sz="1300" dirty="0" smtClean="0">
                <a:solidFill>
                  <a:schemeClr val="accent3"/>
                </a:solidFill>
              </a:rPr>
              <a:t>, </a:t>
            </a:r>
            <a:r>
              <a:rPr lang="en-US" sz="1300" dirty="0" err="1" smtClean="0">
                <a:solidFill>
                  <a:schemeClr val="accent3"/>
                </a:solidFill>
              </a:rPr>
              <a:t>GrLivArea</a:t>
            </a:r>
            <a:r>
              <a:rPr lang="en-US" sz="1300" dirty="0" smtClean="0">
                <a:solidFill>
                  <a:schemeClr val="accent3"/>
                </a:solidFill>
              </a:rPr>
              <a:t>, </a:t>
            </a:r>
            <a:r>
              <a:rPr lang="en-US" sz="1300" dirty="0" err="1" smtClean="0">
                <a:solidFill>
                  <a:schemeClr val="accent3"/>
                </a:solidFill>
              </a:rPr>
              <a:t>FirePlaces</a:t>
            </a:r>
            <a:r>
              <a:rPr lang="en-US" sz="1300" dirty="0" smtClean="0">
                <a:solidFill>
                  <a:schemeClr val="accent3"/>
                </a:solidFill>
              </a:rPr>
              <a:t>, </a:t>
            </a:r>
            <a:r>
              <a:rPr lang="en-US" sz="1300" dirty="0" err="1" smtClean="0">
                <a:solidFill>
                  <a:schemeClr val="accent3"/>
                </a:solidFill>
              </a:rPr>
              <a:t>LotArea</a:t>
            </a:r>
            <a:r>
              <a:rPr lang="en-US" sz="1300" dirty="0" smtClean="0">
                <a:solidFill>
                  <a:schemeClr val="accent3"/>
                </a:solidFill>
              </a:rPr>
              <a:t>, etc..</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We also know that several variables can be removed by default. </a:t>
            </a:r>
            <a:r>
              <a:rPr lang="en-US" sz="1300" dirty="0" err="1" smtClean="0">
                <a:solidFill>
                  <a:schemeClr val="accent3"/>
                </a:solidFill>
              </a:rPr>
              <a:t>TotalSF</a:t>
            </a:r>
            <a:r>
              <a:rPr lang="en-US" sz="1300" dirty="0" smtClean="0">
                <a:solidFill>
                  <a:schemeClr val="accent3"/>
                </a:solidFill>
              </a:rPr>
              <a:t>, as mentioned, combines three other variables. </a:t>
            </a:r>
            <a:r>
              <a:rPr lang="en-US" sz="1300" dirty="0" err="1" smtClean="0">
                <a:solidFill>
                  <a:schemeClr val="accent3"/>
                </a:solidFill>
              </a:rPr>
              <a:t>TotalBath</a:t>
            </a:r>
            <a:r>
              <a:rPr lang="en-US" sz="1300" dirty="0" smtClean="0">
                <a:solidFill>
                  <a:schemeClr val="accent3"/>
                </a:solidFill>
              </a:rPr>
              <a:t> combines four other variables, and </a:t>
            </a:r>
            <a:r>
              <a:rPr lang="en-US" sz="1300" dirty="0" err="1" smtClean="0">
                <a:solidFill>
                  <a:schemeClr val="accent3"/>
                </a:solidFill>
              </a:rPr>
              <a:t>MixedExterior</a:t>
            </a:r>
            <a:r>
              <a:rPr lang="en-US" sz="1300" dirty="0" smtClean="0">
                <a:solidFill>
                  <a:schemeClr val="accent3"/>
                </a:solidFill>
              </a:rPr>
              <a:t> combines two other variables, all of which are mentioned as being important. This gets rid of issues where the “parts” were considered insignificant, but the whole was not.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0" y="4438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a:t>
            </a:r>
            <a:endParaRPr dirty="0"/>
          </a:p>
        </p:txBody>
      </p:sp>
      <p:cxnSp>
        <p:nvCxnSpPr>
          <p:cNvPr id="1968" name="Google Shape;1968;p72"/>
          <p:cNvCxnSpPr/>
          <p:nvPr/>
        </p:nvCxnSpPr>
        <p:spPr>
          <a:xfrm>
            <a:off x="-1377276" y="853265"/>
            <a:ext cx="3907800"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8" y="4257551"/>
            <a:ext cx="2191056" cy="88594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 y="951501"/>
            <a:ext cx="2295845" cy="4192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869" y="1837449"/>
            <a:ext cx="4182059" cy="3306051"/>
          </a:xfrm>
          <a:prstGeom prst="rect">
            <a:avLst/>
          </a:prstGeom>
        </p:spPr>
      </p:pic>
      <p:sp>
        <p:nvSpPr>
          <p:cNvPr id="32" name="Rectangle 31"/>
          <p:cNvSpPr/>
          <p:nvPr/>
        </p:nvSpPr>
        <p:spPr>
          <a:xfrm>
            <a:off x="5029769" y="2111297"/>
            <a:ext cx="1244651" cy="2346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16" y="1228430"/>
            <a:ext cx="2304585" cy="8828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478928" y="4511506"/>
            <a:ext cx="1739591" cy="5065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30524" y="443851"/>
            <a:ext cx="6219466"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After refining the data, the MLR resulted in a lower score, but a higher F-statistic. This means it has a stronger correlation, but it is less predictable. We can also see that the results much more align with the importance scale, just based on eyeing it. </a:t>
            </a:r>
            <a:endParaRPr lang="en-US" dirty="0">
              <a:solidFill>
                <a:schemeClr val="accent3"/>
              </a:solidFill>
            </a:endParaRPr>
          </a:p>
        </p:txBody>
      </p:sp>
      <p:sp>
        <p:nvSpPr>
          <p:cNvPr id="36" name="TextBox 35"/>
          <p:cNvSpPr txBox="1"/>
          <p:nvPr/>
        </p:nvSpPr>
        <p:spPr>
          <a:xfrm>
            <a:off x="6478928" y="1837448"/>
            <a:ext cx="18890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Some of the results are also identical to the unrefined MLR model, such as with the top two significant coefficients.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0" y="451887"/>
            <a:ext cx="532927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 Correlation Summary</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099" y="941487"/>
            <a:ext cx="5203902" cy="4202013"/>
          </a:xfrm>
          <a:prstGeom prst="rect">
            <a:avLst/>
          </a:prstGeom>
        </p:spPr>
      </p:pic>
      <p:sp>
        <p:nvSpPr>
          <p:cNvPr id="12" name="TextBox 11"/>
          <p:cNvSpPr txBox="1"/>
          <p:nvPr/>
        </p:nvSpPr>
        <p:spPr>
          <a:xfrm>
            <a:off x="0" y="1003610"/>
            <a:ext cx="3940099"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Here, we can see our results compared to the unrefined findings. The improved F-statistic told us there was a stronger correlation, and here we can see nearly every variable is “strong”, even against each other.</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smtClean="0">
                <a:solidFill>
                  <a:schemeClr val="accent3"/>
                </a:solidFill>
              </a:rPr>
              <a:t>TotalSF</a:t>
            </a:r>
            <a:r>
              <a:rPr lang="en-US" dirty="0" smtClean="0">
                <a:solidFill>
                  <a:schemeClr val="accent3"/>
                </a:solidFill>
              </a:rPr>
              <a:t>, like with the unrefined model, is still clearly the strongest variable across the board.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What’s interesting to note is that </a:t>
            </a:r>
            <a:r>
              <a:rPr lang="en-US" dirty="0" err="1" smtClean="0">
                <a:solidFill>
                  <a:schemeClr val="accent3"/>
                </a:solidFill>
              </a:rPr>
              <a:t>LowQualFinSF</a:t>
            </a:r>
            <a:r>
              <a:rPr lang="en-US" dirty="0" smtClean="0">
                <a:solidFill>
                  <a:schemeClr val="accent3"/>
                </a:solidFill>
              </a:rPr>
              <a:t> seems to be the weakest of the correlations, yet even the refined MLR model didn’t consider it statistically insignificant.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Refined</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346" y="2498630"/>
            <a:ext cx="3538654" cy="26448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9600"/>
            <a:ext cx="5605345" cy="4653900"/>
          </a:xfrm>
          <a:prstGeom prst="rect">
            <a:avLst/>
          </a:prstGeom>
        </p:spPr>
      </p:pic>
      <p:sp>
        <p:nvSpPr>
          <p:cNvPr id="4" name="TextBox 3"/>
          <p:cNvSpPr txBox="1"/>
          <p:nvPr/>
        </p:nvSpPr>
        <p:spPr>
          <a:xfrm>
            <a:off x="5605345" y="557561"/>
            <a:ext cx="3538655"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results here now much more align with correlation, with </a:t>
            </a:r>
            <a:r>
              <a:rPr lang="en-US" dirty="0" err="1" smtClean="0">
                <a:solidFill>
                  <a:schemeClr val="accent3"/>
                </a:solidFill>
              </a:rPr>
              <a:t>TotalSF</a:t>
            </a:r>
            <a:r>
              <a:rPr lang="en-US" dirty="0" smtClean="0">
                <a:solidFill>
                  <a:schemeClr val="accent3"/>
                </a:solidFill>
              </a:rPr>
              <a:t> deservingly being the most important variable. Notably, </a:t>
            </a:r>
            <a:r>
              <a:rPr lang="en-US" dirty="0" err="1" smtClean="0">
                <a:solidFill>
                  <a:schemeClr val="accent3"/>
                </a:solidFill>
              </a:rPr>
              <a:t>LowQualFinSF</a:t>
            </a:r>
            <a:r>
              <a:rPr lang="en-US" dirty="0" smtClean="0">
                <a:solidFill>
                  <a:schemeClr val="accent3"/>
                </a:solidFill>
              </a:rPr>
              <a:t> also has zero importance here, which matches how it had very low correlation. However, this model still has a drastic overfitting issue.</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Breaking Down the Results: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start an analysis, we can look at the target of the models: the Sale Price.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This means every variable, such as </a:t>
            </a:r>
            <a:r>
              <a:rPr lang="en-US" dirty="0" err="1" smtClean="0">
                <a:solidFill>
                  <a:schemeClr val="accent3"/>
                </a:solidFill>
              </a:rPr>
              <a:t>TotalSF</a:t>
            </a:r>
            <a:r>
              <a:rPr lang="en-US" dirty="0" smtClean="0">
                <a:solidFill>
                  <a:schemeClr val="accent3"/>
                </a:solidFill>
              </a:rPr>
              <a:t>, </a:t>
            </a:r>
            <a:r>
              <a:rPr lang="en-US" dirty="0" err="1" smtClean="0">
                <a:solidFill>
                  <a:schemeClr val="accent3"/>
                </a:solidFill>
              </a:rPr>
              <a:t>TotalBath</a:t>
            </a:r>
            <a:r>
              <a:rPr lang="en-US" dirty="0" smtClean="0">
                <a:solidFill>
                  <a:schemeClr val="accent3"/>
                </a:solidFill>
              </a:rPr>
              <a:t>, etc. would likely distort the data compared to what should be the average.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8" name="Google Shape;2318;p84"/>
          <p:cNvSpPr txBox="1">
            <a:spLocks noGrp="1"/>
          </p:cNvSpPr>
          <p:nvPr>
            <p:ph type="title" idx="2"/>
          </p:nvPr>
        </p:nvSpPr>
        <p:spPr>
          <a:xfrm>
            <a:off x="0" y="8401"/>
            <a:ext cx="452638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Binning the Neighborhoods</a:t>
            </a:r>
            <a:endParaRPr dirty="0"/>
          </a:p>
        </p:txBody>
      </p:sp>
      <p:cxnSp>
        <p:nvCxnSpPr>
          <p:cNvPr id="2319" name="Google Shape;2319;p84"/>
          <p:cNvCxnSpPr/>
          <p:nvPr/>
        </p:nvCxnSpPr>
        <p:spPr>
          <a:xfrm>
            <a:off x="-134626" y="498001"/>
            <a:ext cx="4290314" cy="0"/>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67552"/>
            <a:ext cx="4995746" cy="34759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5747" y="1667552"/>
            <a:ext cx="4148253" cy="3475948"/>
          </a:xfrm>
          <a:prstGeom prst="rect">
            <a:avLst/>
          </a:prstGeom>
        </p:spPr>
      </p:pic>
      <p:sp>
        <p:nvSpPr>
          <p:cNvPr id="10" name="TextBox 9"/>
          <p:cNvSpPr txBox="1"/>
          <p:nvPr/>
        </p:nvSpPr>
        <p:spPr>
          <a:xfrm>
            <a:off x="1" y="498001"/>
            <a:ext cx="9144000"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get a better understanding of which neighborhoods produced the most significant sales, we decided to “bin” them using k-mean clustering. This is a grouping method where each value is grouped together based on similarities according to the nearest mean. To find said mean, one would use the “elbow method”, where the “elbow” is how many groups there are. So, here we can see there are three clusters of neighborhoods based on sale price, with the green cluster possibly being the most valuable. </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19"/>
                                        </p:tgtEl>
                                        <p:attrNameLst>
                                          <p:attrName>style.visibility</p:attrName>
                                        </p:attrNameLst>
                                      </p:cBhvr>
                                      <p:to>
                                        <p:strVal val="visible"/>
                                      </p:to>
                                    </p:set>
                                    <p:anim calcmode="lin" valueType="num">
                                      <p:cBhvr additive="base">
                                        <p:cTn id="7" dur="1000"/>
                                        <p:tgtEl>
                                          <p:spTgt spid="23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452875"/>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Numeric</a:t>
            </a:r>
            <a:endParaRPr dirty="0"/>
          </a:p>
        </p:txBody>
      </p:sp>
      <p:cxnSp>
        <p:nvCxnSpPr>
          <p:cNvPr id="2260" name="Google Shape;2260;p82"/>
          <p:cNvCxnSpPr/>
          <p:nvPr/>
        </p:nvCxnSpPr>
        <p:spPr>
          <a:xfrm>
            <a:off x="-150641" y="942475"/>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97" y="1427356"/>
            <a:ext cx="5388403" cy="3716144"/>
          </a:xfrm>
          <a:prstGeom prst="rect">
            <a:avLst/>
          </a:prstGeom>
        </p:spPr>
      </p:pic>
      <p:sp>
        <p:nvSpPr>
          <p:cNvPr id="10" name="TextBox 9"/>
          <p:cNvSpPr txBox="1"/>
          <p:nvPr/>
        </p:nvSpPr>
        <p:spPr>
          <a:xfrm>
            <a:off x="74341" y="1003610"/>
            <a:ext cx="3627864"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According to our models, the most important numeric feature is </a:t>
            </a:r>
            <a:r>
              <a:rPr lang="en-US" dirty="0" err="1" smtClean="0">
                <a:solidFill>
                  <a:schemeClr val="accent3"/>
                </a:solidFill>
              </a:rPr>
              <a:t>TotalSF</a:t>
            </a:r>
            <a:r>
              <a:rPr lang="en-US" dirty="0" smtClean="0">
                <a:solidFill>
                  <a:schemeClr val="accent3"/>
                </a:solidFill>
              </a:rPr>
              <a:t>, which is the combination of the SF </a:t>
            </a:r>
            <a:r>
              <a:rPr lang="en-US" dirty="0">
                <a:solidFill>
                  <a:schemeClr val="accent3"/>
                </a:solidFill>
              </a:rPr>
              <a:t>variables </a:t>
            </a:r>
            <a:r>
              <a:rPr lang="en-US" dirty="0" smtClean="0">
                <a:solidFill>
                  <a:schemeClr val="accent3"/>
                </a:solidFill>
              </a:rPr>
              <a:t>(</a:t>
            </a:r>
            <a:r>
              <a:rPr lang="en-US" dirty="0" err="1" smtClean="0">
                <a:solidFill>
                  <a:schemeClr val="accent3"/>
                </a:solidFill>
              </a:rPr>
              <a:t>TotalBsmtSF</a:t>
            </a:r>
            <a:r>
              <a:rPr lang="en-US" dirty="0" smtClean="0">
                <a:solidFill>
                  <a:schemeClr val="accent3"/>
                </a:solidFill>
              </a:rPr>
              <a:t>, 1stFlrSF, 2ndFlrSF). From a weighted regression model (loess), we can see it has a nearing-perfect positive correlation with Sale Price. This aligns with what both models said.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This has only two visible outliers, but they don’t distort the regression line enough to shift it in a meaningful way.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Categorical</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74548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models seem to at least agree that </a:t>
            </a:r>
            <a:r>
              <a:rPr lang="en-US" dirty="0" err="1" smtClean="0">
                <a:solidFill>
                  <a:schemeClr val="accent3"/>
                </a:solidFill>
              </a:rPr>
              <a:t>OverallQual</a:t>
            </a:r>
            <a:r>
              <a:rPr lang="en-US" dirty="0" smtClean="0">
                <a:solidFill>
                  <a:schemeClr val="accent3"/>
                </a:solidFill>
              </a:rPr>
              <a:t> is both important and significant, but the random forest model rates </a:t>
            </a:r>
            <a:r>
              <a:rPr lang="en-US" dirty="0" err="1" smtClean="0">
                <a:solidFill>
                  <a:schemeClr val="accent3"/>
                </a:solidFill>
              </a:rPr>
              <a:t>OverallCond</a:t>
            </a:r>
            <a:r>
              <a:rPr lang="en-US" dirty="0" smtClean="0">
                <a:solidFill>
                  <a:schemeClr val="accent3"/>
                </a:solidFill>
              </a:rPr>
              <a:t> lower in importance, while the MLR model rates it extremely high in significance. The meaning of this will be examined. </a:t>
            </a:r>
            <a:endParaRPr lang="en-US" dirty="0">
              <a:solidFill>
                <a:schemeClr val="accent3"/>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4923"/>
            <a:ext cx="4646272" cy="34785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272" y="1664923"/>
            <a:ext cx="4497728" cy="3478577"/>
          </a:xfrm>
          <a:prstGeom prst="rect">
            <a:avLst/>
          </a:prstGeom>
        </p:spPr>
      </p:pic>
      <p:sp>
        <p:nvSpPr>
          <p:cNvPr id="38" name="TextBox 37"/>
          <p:cNvSpPr txBox="1"/>
          <p:nvPr/>
        </p:nvSpPr>
        <p:spPr>
          <a:xfrm>
            <a:off x="4646273" y="463295"/>
            <a:ext cx="3709708"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Right away, we can see smaller variation in the data. While less variability means less extreme data, this also looks like the regression is going to be more effected by weight.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Weighted Regression on Housing Rates</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006"/>
            <a:ext cx="4519961" cy="31194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960" y="2024006"/>
            <a:ext cx="4624040" cy="3119494"/>
          </a:xfrm>
          <a:prstGeom prst="rect">
            <a:avLst/>
          </a:prstGeom>
        </p:spPr>
      </p:pic>
      <p:sp>
        <p:nvSpPr>
          <p:cNvPr id="5" name="TextBox 4"/>
          <p:cNvSpPr txBox="1"/>
          <p:nvPr/>
        </p:nvSpPr>
        <p:spPr>
          <a:xfrm>
            <a:off x="0" y="498475"/>
            <a:ext cx="6200812"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As expected, the </a:t>
            </a:r>
            <a:r>
              <a:rPr lang="en-US" dirty="0" err="1" smtClean="0">
                <a:solidFill>
                  <a:schemeClr val="accent3"/>
                </a:solidFill>
              </a:rPr>
              <a:t>OverallQual</a:t>
            </a:r>
            <a:r>
              <a:rPr lang="en-US" dirty="0" smtClean="0">
                <a:solidFill>
                  <a:schemeClr val="accent3"/>
                </a:solidFill>
              </a:rPr>
              <a:t> variable has a much higher correlation than the </a:t>
            </a:r>
            <a:r>
              <a:rPr lang="en-US" dirty="0" err="1" smtClean="0">
                <a:solidFill>
                  <a:schemeClr val="accent3"/>
                </a:solidFill>
              </a:rPr>
              <a:t>OverallCond</a:t>
            </a:r>
            <a:r>
              <a:rPr lang="en-US" dirty="0" smtClean="0">
                <a:solidFill>
                  <a:schemeClr val="accent3"/>
                </a:solidFill>
              </a:rPr>
              <a:t> variable. So much so that </a:t>
            </a:r>
            <a:r>
              <a:rPr lang="en-US" dirty="0" err="1" smtClean="0">
                <a:solidFill>
                  <a:schemeClr val="accent3"/>
                </a:solidFill>
              </a:rPr>
              <a:t>OverallCond</a:t>
            </a:r>
            <a:r>
              <a:rPr lang="en-US" dirty="0" smtClean="0">
                <a:solidFill>
                  <a:schemeClr val="accent3"/>
                </a:solidFill>
              </a:rPr>
              <a:t> goes into the negative. This may explain why </a:t>
            </a:r>
            <a:r>
              <a:rPr lang="en-US" dirty="0" err="1" smtClean="0">
                <a:solidFill>
                  <a:schemeClr val="accent3"/>
                </a:solidFill>
              </a:rPr>
              <a:t>OverallQual</a:t>
            </a:r>
            <a:r>
              <a:rPr lang="en-US" dirty="0" smtClean="0">
                <a:solidFill>
                  <a:schemeClr val="accent3"/>
                </a:solidFill>
              </a:rPr>
              <a:t> is so much higher in the RF model. As shown in the previous graphs, the smaller variability in </a:t>
            </a:r>
            <a:r>
              <a:rPr lang="en-US" dirty="0" err="1" smtClean="0">
                <a:solidFill>
                  <a:schemeClr val="accent3"/>
                </a:solidFill>
              </a:rPr>
              <a:t>OverallCond</a:t>
            </a:r>
            <a:r>
              <a:rPr lang="en-US" dirty="0" smtClean="0">
                <a:solidFill>
                  <a:schemeClr val="accent3"/>
                </a:solidFill>
              </a:rPr>
              <a:t> caused so much focus on one rating (5) that the loess regression produced a “hump” at that point.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attributes and sale prices</a:t>
            </a:r>
            <a:r>
              <a:rPr lang="en-US" sz="1400" dirty="0" smtClean="0">
                <a:latin typeface="Source Sans Pro"/>
                <a:ea typeface="Source Sans Pro"/>
                <a:cs typeface="Source Sans Pro"/>
                <a:sym typeface="Source Sans Pro"/>
              </a:rPr>
              <a:t>. The goal of this project was twofold: </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Provide a data analysis of the included features.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descriptive models of key features (such as linear and lasso regressions). The highlight being to find the strongest correlations and those values with highest statistical significance.</a:t>
            </a:r>
          </a:p>
          <a:p>
            <a:pPr marL="603250" lvl="1" indent="0">
              <a:lnSpc>
                <a:spcPct val="100000"/>
              </a:lnSpc>
              <a:buClr>
                <a:schemeClr val="accent1"/>
              </a:buClr>
              <a:buSzPts val="1300"/>
              <a:buNone/>
            </a:pPr>
            <a:endParaRPr lang="en-US" sz="8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Develop machine learning algorithms for the sale prices.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multiple linear regression, random forest, and time series. The focus would be on high accuracy and high variance (R Squared).   </a:t>
            </a:r>
          </a:p>
          <a:p>
            <a:pPr marL="889000" lvl="1" indent="-285750">
              <a:lnSpc>
                <a:spcPct val="100000"/>
              </a:lnSpc>
              <a:buClr>
                <a:schemeClr val="accent1"/>
              </a:buClr>
              <a:buSzPts val="1300"/>
              <a:buFont typeface="Arial" panose="020B0604020202020204" pitchFamily="34" charset="0"/>
              <a:buChar char="•"/>
            </a:pPr>
            <a:r>
              <a:rPr lang="en-US" sz="1400" dirty="0">
                <a:latin typeface="Source Sans Pro"/>
              </a:rPr>
              <a:t>Ideally, one would find the most significant contributing factors using multiple linear regression, then one would find the most important indicators using random forest.</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4742985"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Other Highly “Important” Features</a:t>
            </a:r>
            <a:endParaRPr sz="2800" dirty="0"/>
          </a:p>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24722"/>
            <a:ext cx="4586869" cy="34187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68" y="1724723"/>
            <a:ext cx="4557132" cy="3418778"/>
          </a:xfrm>
          <a:prstGeom prst="rect">
            <a:avLst/>
          </a:prstGeom>
        </p:spPr>
      </p:pic>
      <p:sp>
        <p:nvSpPr>
          <p:cNvPr id="7" name="TextBox 6"/>
          <p:cNvSpPr txBox="1"/>
          <p:nvPr/>
        </p:nvSpPr>
        <p:spPr>
          <a:xfrm>
            <a:off x="-1" y="481112"/>
            <a:ext cx="9069659"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other most important features, according to the RF model, are similar to the </a:t>
            </a:r>
            <a:r>
              <a:rPr lang="en-US" dirty="0" err="1" smtClean="0">
                <a:solidFill>
                  <a:schemeClr val="accent3"/>
                </a:solidFill>
              </a:rPr>
              <a:t>TotalSF</a:t>
            </a:r>
            <a:r>
              <a:rPr lang="en-US" dirty="0" smtClean="0">
                <a:solidFill>
                  <a:schemeClr val="accent3"/>
                </a:solidFill>
              </a:rPr>
              <a:t>. They are highly correlated, along with being statistically significant. </a:t>
            </a:r>
            <a:r>
              <a:rPr lang="en-US" dirty="0" err="1" smtClean="0">
                <a:solidFill>
                  <a:schemeClr val="accent3"/>
                </a:solidFill>
              </a:rPr>
              <a:t>GarageArea</a:t>
            </a:r>
            <a:r>
              <a:rPr lang="en-US" dirty="0" smtClean="0">
                <a:solidFill>
                  <a:schemeClr val="accent3"/>
                </a:solidFill>
              </a:rPr>
              <a:t> was actually considered one of the most significant factors, according to the MLR model, but here we see </a:t>
            </a:r>
            <a:r>
              <a:rPr lang="en-US" dirty="0" err="1" smtClean="0">
                <a:solidFill>
                  <a:schemeClr val="accent3"/>
                </a:solidFill>
              </a:rPr>
              <a:t>GrLivArea</a:t>
            </a:r>
            <a:r>
              <a:rPr lang="en-US" dirty="0" smtClean="0">
                <a:solidFill>
                  <a:schemeClr val="accent3"/>
                </a:solidFill>
              </a:rPr>
              <a:t> coinciding with linearity more. </a:t>
            </a:r>
            <a:r>
              <a:rPr lang="en-US" dirty="0" err="1" smtClean="0">
                <a:solidFill>
                  <a:schemeClr val="accent3"/>
                </a:solidFill>
              </a:rPr>
              <a:t>GarageArea</a:t>
            </a:r>
            <a:r>
              <a:rPr lang="en-US" dirty="0" smtClean="0">
                <a:solidFill>
                  <a:schemeClr val="accent3"/>
                </a:solidFill>
              </a:rPr>
              <a:t> also has a numerous amount of “0” values, presumably those houses that do not have garages, which could distort the data.</a:t>
            </a:r>
            <a:endParaRPr lang="en-US" dirty="0">
              <a:solidFill>
                <a:schemeClr val="accent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Weaker Correlations</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4322"/>
            <a:ext cx="4680830" cy="28091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830" y="2334322"/>
            <a:ext cx="4463170" cy="28091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380" y="0"/>
            <a:ext cx="4445620" cy="2334322"/>
          </a:xfrm>
          <a:prstGeom prst="rect">
            <a:avLst/>
          </a:prstGeom>
        </p:spPr>
      </p:pic>
      <p:sp>
        <p:nvSpPr>
          <p:cNvPr id="8" name="TextBox 7"/>
          <p:cNvSpPr txBox="1"/>
          <p:nvPr/>
        </p:nvSpPr>
        <p:spPr>
          <a:xfrm>
            <a:off x="0" y="399783"/>
            <a:ext cx="469838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RF model claimed </a:t>
            </a:r>
            <a:r>
              <a:rPr lang="en-US" dirty="0" err="1" smtClean="0">
                <a:solidFill>
                  <a:schemeClr val="accent3"/>
                </a:solidFill>
              </a:rPr>
              <a:t>LotArea</a:t>
            </a:r>
            <a:r>
              <a:rPr lang="en-US" dirty="0" smtClean="0">
                <a:solidFill>
                  <a:schemeClr val="accent3"/>
                </a:solidFill>
              </a:rPr>
              <a:t>, </a:t>
            </a:r>
            <a:r>
              <a:rPr lang="en-US" dirty="0" err="1" smtClean="0">
                <a:solidFill>
                  <a:schemeClr val="accent3"/>
                </a:solidFill>
              </a:rPr>
              <a:t>BsmtUnfSF</a:t>
            </a:r>
            <a:r>
              <a:rPr lang="en-US" dirty="0" smtClean="0">
                <a:solidFill>
                  <a:schemeClr val="accent3"/>
                </a:solidFill>
              </a:rPr>
              <a:t>, and </a:t>
            </a:r>
            <a:r>
              <a:rPr lang="en-US" dirty="0" err="1" smtClean="0">
                <a:solidFill>
                  <a:schemeClr val="accent3"/>
                </a:solidFill>
              </a:rPr>
              <a:t>LotFrontage</a:t>
            </a:r>
            <a:r>
              <a:rPr lang="en-US" dirty="0" smtClean="0">
                <a:solidFill>
                  <a:schemeClr val="accent3"/>
                </a:solidFill>
              </a:rPr>
              <a:t> all had “decent” importance. The MLR model claimed </a:t>
            </a:r>
            <a:r>
              <a:rPr lang="en-US" dirty="0" err="1" smtClean="0">
                <a:solidFill>
                  <a:schemeClr val="accent3"/>
                </a:solidFill>
              </a:rPr>
              <a:t>BsmtUnfSF</a:t>
            </a:r>
            <a:r>
              <a:rPr lang="en-US" dirty="0" smtClean="0">
                <a:solidFill>
                  <a:schemeClr val="accent3"/>
                </a:solidFill>
              </a:rPr>
              <a:t> had one of the lowest (as in not good) statistical significances. When actually tested, we see that the correlation for all, except for Lot Area, are particularly poor. Notably, the unrefined model considered </a:t>
            </a:r>
            <a:r>
              <a:rPr lang="en-US" dirty="0" err="1" smtClean="0">
                <a:solidFill>
                  <a:schemeClr val="accent3"/>
                </a:solidFill>
              </a:rPr>
              <a:t>LotFrontage</a:t>
            </a:r>
            <a:r>
              <a:rPr lang="en-US" dirty="0" smtClean="0">
                <a:solidFill>
                  <a:schemeClr val="accent3"/>
                </a:solidFill>
              </a:rPr>
              <a:t> and </a:t>
            </a:r>
            <a:r>
              <a:rPr lang="en-US" dirty="0" err="1" smtClean="0">
                <a:solidFill>
                  <a:schemeClr val="accent3"/>
                </a:solidFill>
              </a:rPr>
              <a:t>BsmtUnfSF</a:t>
            </a:r>
            <a:r>
              <a:rPr lang="en-US" dirty="0" smtClean="0">
                <a:solidFill>
                  <a:schemeClr val="accent3"/>
                </a:solidFill>
              </a:rPr>
              <a:t> unimportant, which contradicts the refined model.      </a:t>
            </a:r>
          </a:p>
          <a:p>
            <a:endParaRPr lang="en-US" dirty="0"/>
          </a:p>
          <a:p>
            <a:endParaRPr lang="en-US" dirty="0" smtClean="0"/>
          </a:p>
          <a:p>
            <a:r>
              <a:rPr lang="en-US" dirty="0" smtClean="0"/>
              <a:t> </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88"/>
          <p:cNvSpPr txBox="1">
            <a:spLocks noGrp="1"/>
          </p:cNvSpPr>
          <p:nvPr>
            <p:ph type="title"/>
          </p:nvPr>
        </p:nvSpPr>
        <p:spPr>
          <a:xfrm>
            <a:off x="-1" y="9851"/>
            <a:ext cx="482476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Time Series Model: Year Built</a:t>
            </a:r>
            <a:endParaRPr dirty="0"/>
          </a:p>
        </p:txBody>
      </p:sp>
      <p:cxnSp>
        <p:nvCxnSpPr>
          <p:cNvPr id="2433" name="Google Shape;2433;p88"/>
          <p:cNvCxnSpPr/>
          <p:nvPr/>
        </p:nvCxnSpPr>
        <p:spPr>
          <a:xfrm>
            <a:off x="-225085" y="468053"/>
            <a:ext cx="48507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9889"/>
            <a:ext cx="4625615" cy="30436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615" y="2099889"/>
            <a:ext cx="4518385" cy="3043611"/>
          </a:xfrm>
          <a:prstGeom prst="rect">
            <a:avLst/>
          </a:prstGeom>
        </p:spPr>
      </p:pic>
      <p:sp>
        <p:nvSpPr>
          <p:cNvPr id="2" name="TextBox 1"/>
          <p:cNvSpPr txBox="1"/>
          <p:nvPr/>
        </p:nvSpPr>
        <p:spPr>
          <a:xfrm>
            <a:off x="1" y="499451"/>
            <a:ext cx="4215160"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determined that one of the most significant and important features was </a:t>
            </a:r>
            <a:r>
              <a:rPr lang="en-US" dirty="0" err="1" smtClean="0">
                <a:solidFill>
                  <a:schemeClr val="accent3"/>
                </a:solidFill>
              </a:rPr>
              <a:t>YearBuilt</a:t>
            </a:r>
            <a:r>
              <a:rPr lang="en-US" dirty="0" smtClean="0">
                <a:solidFill>
                  <a:schemeClr val="accent3"/>
                </a:solidFill>
              </a:rPr>
              <a:t>. This is a special variable, as it is a date variable. To analyze this, a time series model would be used. Here, we can see a clear trend that </a:t>
            </a:r>
            <a:r>
              <a:rPr lang="en-US" dirty="0" err="1" smtClean="0">
                <a:solidFill>
                  <a:schemeClr val="accent3"/>
                </a:solidFill>
              </a:rPr>
              <a:t>SalePrice</a:t>
            </a:r>
            <a:r>
              <a:rPr lang="en-US" dirty="0">
                <a:solidFill>
                  <a:schemeClr val="accent3"/>
                </a:solidFill>
              </a:rPr>
              <a:t> </a:t>
            </a:r>
            <a:r>
              <a:rPr lang="en-US" dirty="0" smtClean="0">
                <a:solidFill>
                  <a:schemeClr val="accent3"/>
                </a:solidFill>
              </a:rPr>
              <a:t>increased, with a drastic increase peaking at around 2006-2008. </a:t>
            </a:r>
            <a:endParaRPr lang="en-US" dirty="0">
              <a:solidFill>
                <a:schemeClr val="accent3"/>
              </a:solidFill>
            </a:endParaRPr>
          </a:p>
        </p:txBody>
      </p:sp>
      <p:sp>
        <p:nvSpPr>
          <p:cNvPr id="7" name="TextBox 6"/>
          <p:cNvSpPr txBox="1"/>
          <p:nvPr/>
        </p:nvSpPr>
        <p:spPr>
          <a:xfrm>
            <a:off x="4045200" y="991798"/>
            <a:ext cx="50988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Using an </a:t>
            </a:r>
            <a:r>
              <a:rPr lang="en-US" dirty="0" err="1" smtClean="0">
                <a:solidFill>
                  <a:schemeClr val="accent3"/>
                </a:solidFill>
              </a:rPr>
              <a:t>Arima</a:t>
            </a:r>
            <a:r>
              <a:rPr lang="en-US" dirty="0" smtClean="0">
                <a:solidFill>
                  <a:schemeClr val="accent3"/>
                </a:solidFill>
              </a:rPr>
              <a:t> Forecast, the model believes the trend will continue to rise, depending if the series is dependent on time (note that 2010 only had two data points, which caused the data to be non-stationary).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Models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p:cNvSpPr txBox="1"/>
          <p:nvPr/>
        </p:nvSpPr>
        <p:spPr>
          <a:xfrm>
            <a:off x="4348976" y="923989"/>
            <a:ext cx="43489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immediate overfitting is apparent for both the unrefined and refined RF models, and it should also be noted that the AIC is 500 points lower in the unrefined model. This is supposed to indicate a more optimized model, although the BIC is only around 100 points lower.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p:txBody>
      </p:sp>
      <p:sp>
        <p:nvSpPr>
          <p:cNvPr id="16" name="TextBox 15"/>
          <p:cNvSpPr txBox="1"/>
          <p:nvPr/>
        </p:nvSpPr>
        <p:spPr>
          <a:xfrm>
            <a:off x="0" y="959300"/>
            <a:ext cx="4348976" cy="36009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200" dirty="0" smtClean="0">
                <a:solidFill>
                  <a:schemeClr val="accent3"/>
                </a:solidFill>
              </a:rPr>
              <a:t>Overall, the models give us mixed results. The unrefined models have a higher score than the refined models, yet the refined models clearly deal with the unique problem of multi-collinearity. Notice how the RF refined score is substantially lower than the unrefined score, yet the included factors do explain importance much more than the unrefined model.</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The refined models focus-in on the strength of the relationships, while still leaving room for similarity between the models (such as how </a:t>
            </a:r>
            <a:r>
              <a:rPr lang="en-US" sz="1200" dirty="0" err="1" smtClean="0">
                <a:solidFill>
                  <a:schemeClr val="accent3"/>
                </a:solidFill>
              </a:rPr>
              <a:t>TotalSF</a:t>
            </a:r>
            <a:r>
              <a:rPr lang="en-US" sz="1200" dirty="0" smtClean="0">
                <a:solidFill>
                  <a:schemeClr val="accent3"/>
                </a:solidFill>
              </a:rPr>
              <a:t> is the most important feature, and how </a:t>
            </a:r>
            <a:r>
              <a:rPr lang="en-US" sz="1200" dirty="0" err="1" smtClean="0">
                <a:solidFill>
                  <a:schemeClr val="accent3"/>
                </a:solidFill>
              </a:rPr>
              <a:t>OveralCond</a:t>
            </a:r>
            <a:r>
              <a:rPr lang="en-US" sz="1200" dirty="0" smtClean="0">
                <a:solidFill>
                  <a:schemeClr val="accent3"/>
                </a:solidFill>
              </a:rPr>
              <a:t> is the most significant feature in both models).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Yet still, there are many discrepancies to be made, such as how one of the lowest correlated numeric features, </a:t>
            </a:r>
            <a:r>
              <a:rPr lang="en-US" sz="1200" dirty="0" err="1" smtClean="0">
                <a:solidFill>
                  <a:schemeClr val="accent3"/>
                </a:solidFill>
              </a:rPr>
              <a:t>BsmtUnfSF</a:t>
            </a:r>
            <a:r>
              <a:rPr lang="en-US" sz="1200" dirty="0" smtClean="0">
                <a:solidFill>
                  <a:schemeClr val="accent3"/>
                </a:solidFill>
              </a:rPr>
              <a:t>, is the 11</a:t>
            </a:r>
            <a:r>
              <a:rPr lang="en-US" sz="1200" baseline="30000" dirty="0" smtClean="0">
                <a:solidFill>
                  <a:schemeClr val="accent3"/>
                </a:solidFill>
              </a:rPr>
              <a:t>th</a:t>
            </a:r>
            <a:r>
              <a:rPr lang="en-US" sz="1200" dirty="0" smtClean="0">
                <a:solidFill>
                  <a:schemeClr val="accent3"/>
                </a:solidFill>
              </a:rPr>
              <a:t> highest feature of importance in the refined model, but the 4</a:t>
            </a:r>
            <a:r>
              <a:rPr lang="en-US" sz="1200" baseline="30000" dirty="0" smtClean="0">
                <a:solidFill>
                  <a:schemeClr val="accent3"/>
                </a:solidFill>
              </a:rPr>
              <a:t>th</a:t>
            </a:r>
            <a:r>
              <a:rPr lang="en-US" sz="1200" dirty="0" smtClean="0">
                <a:solidFill>
                  <a:schemeClr val="accent3"/>
                </a:solidFill>
              </a:rPr>
              <a:t> lowest in the unrefined model.  </a:t>
            </a:r>
            <a:endParaRPr lang="en-US" sz="1200"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462761983"/>
              </p:ext>
            </p:extLst>
          </p:nvPr>
        </p:nvGraphicFramePr>
        <p:xfrm>
          <a:off x="4572001" y="2993595"/>
          <a:ext cx="4490224" cy="1102360"/>
        </p:xfrm>
        <a:graphic>
          <a:graphicData uri="http://schemas.openxmlformats.org/drawingml/2006/table">
            <a:tbl>
              <a:tblPr firstRow="1" bandRow="1">
                <a:tableStyleId>{BC89EF96-8CEA-46FF-86C4-4CE0E7609802}</a:tableStyleId>
              </a:tblPr>
              <a:tblGrid>
                <a:gridCol w="1122556">
                  <a:extLst>
                    <a:ext uri="{9D8B030D-6E8A-4147-A177-3AD203B41FA5}">
                      <a16:colId xmlns:a16="http://schemas.microsoft.com/office/drawing/2014/main" val="1443463280"/>
                    </a:ext>
                  </a:extLst>
                </a:gridCol>
                <a:gridCol w="1122556">
                  <a:extLst>
                    <a:ext uri="{9D8B030D-6E8A-4147-A177-3AD203B41FA5}">
                      <a16:colId xmlns:a16="http://schemas.microsoft.com/office/drawing/2014/main" val="1415959944"/>
                    </a:ext>
                  </a:extLst>
                </a:gridCol>
                <a:gridCol w="1122556">
                  <a:extLst>
                    <a:ext uri="{9D8B030D-6E8A-4147-A177-3AD203B41FA5}">
                      <a16:colId xmlns:a16="http://schemas.microsoft.com/office/drawing/2014/main" val="3246163911"/>
                    </a:ext>
                  </a:extLst>
                </a:gridCol>
                <a:gridCol w="1122556">
                  <a:extLst>
                    <a:ext uri="{9D8B030D-6E8A-4147-A177-3AD203B41FA5}">
                      <a16:colId xmlns:a16="http://schemas.microsoft.com/office/drawing/2014/main" val="1810999121"/>
                    </a:ext>
                  </a:extLst>
                </a:gridCol>
              </a:tblGrid>
              <a:tr h="370840">
                <a:tc>
                  <a:txBody>
                    <a:bodyPr/>
                    <a:lstStyle/>
                    <a:p>
                      <a:r>
                        <a:rPr lang="en-US" dirty="0" smtClean="0"/>
                        <a:t>MLR Unrefined Score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MLR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Unrefined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Refined Score</a:t>
                      </a:r>
                    </a:p>
                  </a:txBody>
                  <a:tcPr/>
                </a:tc>
                <a:extLst>
                  <a:ext uri="{0D108BD9-81ED-4DB2-BD59-A6C34878D82A}">
                    <a16:rowId xmlns:a16="http://schemas.microsoft.com/office/drawing/2014/main" val="3047263941"/>
                  </a:ext>
                </a:extLst>
              </a:tr>
              <a:tr h="370840">
                <a:tc>
                  <a:txBody>
                    <a:bodyPr/>
                    <a:lstStyle/>
                    <a:p>
                      <a:r>
                        <a:rPr lang="en-US" dirty="0" smtClean="0"/>
                        <a:t>0.909</a:t>
                      </a:r>
                      <a:endParaRPr lang="en-US" dirty="0"/>
                    </a:p>
                  </a:txBody>
                  <a:tcPr/>
                </a:tc>
                <a:tc>
                  <a:txBody>
                    <a:bodyPr/>
                    <a:lstStyle/>
                    <a:p>
                      <a:r>
                        <a:rPr lang="en-US" dirty="0" smtClean="0"/>
                        <a:t>0.879</a:t>
                      </a:r>
                      <a:endParaRPr lang="en-US" dirty="0"/>
                    </a:p>
                  </a:txBody>
                  <a:tcPr/>
                </a:tc>
                <a:tc>
                  <a:txBody>
                    <a:bodyPr/>
                    <a:lstStyle/>
                    <a:p>
                      <a:r>
                        <a:rPr lang="en-US" dirty="0" smtClean="0"/>
                        <a:t>0.857</a:t>
                      </a:r>
                      <a:endParaRPr lang="en-US" dirty="0"/>
                    </a:p>
                  </a:txBody>
                  <a:tcPr/>
                </a:tc>
                <a:tc>
                  <a:txBody>
                    <a:bodyPr/>
                    <a:lstStyle/>
                    <a:p>
                      <a:r>
                        <a:rPr lang="en-US" dirty="0" smtClean="0"/>
                        <a:t>0.246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2663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Data</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600"/>
            <a:ext cx="4692259" cy="440120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refined models can be used to pick out the features that have A) the strongest correlations and B) those that have the highest statistical significance. We can then test these features by themselves against the unrefined and refined models to see if the assumption still holds true.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would appear that </a:t>
            </a:r>
            <a:r>
              <a:rPr lang="en-US" dirty="0" err="1" smtClean="0">
                <a:solidFill>
                  <a:schemeClr val="accent3"/>
                </a:solidFill>
              </a:rPr>
              <a:t>TotalSF</a:t>
            </a:r>
            <a:r>
              <a:rPr lang="en-US" dirty="0" smtClean="0">
                <a:solidFill>
                  <a:schemeClr val="accent3"/>
                </a:solidFill>
              </a:rPr>
              <a:t> in all cases has the strongest correlation. </a:t>
            </a:r>
            <a:r>
              <a:rPr lang="en-US" dirty="0" err="1" smtClean="0">
                <a:solidFill>
                  <a:schemeClr val="accent3"/>
                </a:solidFill>
              </a:rPr>
              <a:t>GrLivArea</a:t>
            </a:r>
            <a:r>
              <a:rPr lang="en-US" dirty="0">
                <a:solidFill>
                  <a:schemeClr val="accent3"/>
                </a:solidFill>
              </a:rPr>
              <a:t> </a:t>
            </a:r>
            <a:r>
              <a:rPr lang="en-US" dirty="0" smtClean="0">
                <a:solidFill>
                  <a:schemeClr val="accent3"/>
                </a:solidFill>
              </a:rPr>
              <a:t>was considered the second most important feature, but its strength was outmatched by </a:t>
            </a:r>
            <a:r>
              <a:rPr lang="en-US" dirty="0" err="1" smtClean="0">
                <a:solidFill>
                  <a:schemeClr val="accent3"/>
                </a:solidFill>
              </a:rPr>
              <a:t>OverallQual</a:t>
            </a:r>
            <a:r>
              <a:rPr lang="en-US" dirty="0" smtClean="0">
                <a:solidFill>
                  <a:schemeClr val="accent3"/>
                </a:solidFill>
              </a:rPr>
              <a:t>, which was consistently one of the features with the highest statistical significance.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smtClean="0">
                <a:solidFill>
                  <a:schemeClr val="accent3"/>
                </a:solidFill>
              </a:rPr>
              <a:t>OverallCond</a:t>
            </a:r>
            <a:r>
              <a:rPr lang="en-US" dirty="0" smtClean="0">
                <a:solidFill>
                  <a:schemeClr val="accent3"/>
                </a:solidFill>
              </a:rPr>
              <a:t> notably had a very low correlation, even though it was one of the most statistically significant relationships according to the models. However, when tested alone in Pearson’s r (note the </a:t>
            </a:r>
            <a:r>
              <a:rPr lang="en-US" dirty="0">
                <a:solidFill>
                  <a:schemeClr val="accent3"/>
                </a:solidFill>
              </a:rPr>
              <a:t>MLR were Ordinary Least </a:t>
            </a:r>
            <a:r>
              <a:rPr lang="en-US" dirty="0" smtClean="0">
                <a:solidFill>
                  <a:schemeClr val="accent3"/>
                </a:solidFill>
              </a:rPr>
              <a:t>Squares models) it was actually had a lower significance than the other relationships.</a:t>
            </a:r>
            <a:endParaRPr lang="en-US" dirty="0">
              <a:solidFill>
                <a:schemeClr val="accent3"/>
              </a:solidFill>
            </a:endParaRPr>
          </a:p>
        </p:txBody>
      </p:sp>
      <p:sp>
        <p:nvSpPr>
          <p:cNvPr id="27" name="TextBox 26"/>
          <p:cNvSpPr txBox="1"/>
          <p:nvPr/>
        </p:nvSpPr>
        <p:spPr>
          <a:xfrm>
            <a:off x="4767579" y="489600"/>
            <a:ext cx="3432284"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We noted that the weakest relationships were inconsistent when displayed in the unrefined and refined models, such as how certain ones were considered more/less important in the refined model, and vice versa. This was also reflected when tested alone.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time series model was fairly typical, marking the build-up to the 2008 financial crisis. The forecast was divided between predicting an uptrend and a downtrend, depending on differencing because of such an “odd” event.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450790"/>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400" dirty="0" smtClean="0">
                <a:solidFill>
                  <a:schemeClr val="accent3"/>
                </a:solidFill>
                <a:latin typeface="+mn-lt"/>
                <a:ea typeface="Montserrat"/>
                <a:cs typeface="Montserrat"/>
                <a:sym typeface="Montserrat"/>
              </a:rPr>
              <a:t>Other models can be used to address various issues. This includes gradient boosting, gridsearch, and feature engineering. </a:t>
            </a:r>
            <a:endParaRPr sz="14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28306" y="2683818"/>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smtClean="0">
                <a:latin typeface="Montserrat"/>
                <a:ea typeface="Montserrat"/>
                <a:cs typeface="Montserrat"/>
                <a:sym typeface="Montserrat"/>
              </a:rPr>
              <a:t>Outliers and Missing Values: </a:t>
            </a:r>
            <a:r>
              <a:rPr lang="en" sz="1400" dirty="0" smtClean="0">
                <a:solidFill>
                  <a:schemeClr val="accent3"/>
                </a:solidFill>
                <a:latin typeface="+mn-lt"/>
                <a:ea typeface="Montserrat"/>
                <a:cs typeface="Montserrat"/>
                <a:sym typeface="Montserrat"/>
              </a:rPr>
              <a:t>Most of the missing values were replaced with “mean”, unless context said otherwise. This is not always wise and can distort the data. Furthermore, no outliers were removed. This can severely effect linearity when it comes to a probability plot. This is noticible in several of the graphs.  </a:t>
            </a:r>
            <a:r>
              <a:rPr lang="en" sz="1400" b="1" dirty="0" smtClean="0">
                <a:latin typeface="Montserrat"/>
                <a:ea typeface="Montserrat"/>
                <a:cs typeface="Montserrat"/>
                <a:sym typeface="Montserrat"/>
              </a:rPr>
              <a:t> </a:t>
            </a:r>
            <a:endParaRPr sz="14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smtClean="0">
                <a:latin typeface="Montserrat"/>
                <a:ea typeface="Montserrat"/>
                <a:cs typeface="Montserrat"/>
                <a:sym typeface="Montserrat"/>
              </a:rPr>
              <a:t>Feature Selection: </a:t>
            </a:r>
            <a:r>
              <a:rPr lang="en" sz="1400" dirty="0" smtClean="0">
                <a:solidFill>
                  <a:schemeClr val="accent3"/>
                </a:solidFill>
                <a:latin typeface="+mn-lt"/>
                <a:ea typeface="Montserrat"/>
                <a:cs typeface="Montserrat"/>
                <a:sym typeface="Montserrat"/>
              </a:rPr>
              <a:t>We refined the results arbitrarily based on the feature importance combined with the statistical significance. Judging by what was mentioned with “best score”, the slightest changes with what was selected could have drastically affected the results. </a:t>
            </a:r>
            <a:endParaRPr sz="14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Effects Size: </a:t>
            </a:r>
            <a:r>
              <a:rPr lang="en-US" sz="1400" dirty="0" smtClean="0">
                <a:solidFill>
                  <a:schemeClr val="accent3"/>
                </a:solidFill>
                <a:latin typeface="+mn-lt"/>
                <a:ea typeface="Montserrat"/>
                <a:cs typeface="Montserrat"/>
                <a:sym typeface="Montserrat"/>
              </a:rPr>
              <a:t>One of the notable problems with the models was that the correlations went against the significance. A feature can be statistically significant, but not statistically meaningful. A model should, ideally, reflect both.  </a:t>
            </a:r>
            <a:endParaRPr sz="14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0818" y="345467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44954" y="2645418"/>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23266" y="3519640"/>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29854" y="2733468"/>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7265"/>
            <a:ext cx="4587839" cy="354222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839" y="1207264"/>
            <a:ext cx="4579434" cy="3542225"/>
          </a:xfrm>
          <a:prstGeom prst="rect">
            <a:avLst/>
          </a:prstGeom>
        </p:spPr>
      </p:pic>
      <p:sp>
        <p:nvSpPr>
          <p:cNvPr id="11" name="TextBox 10"/>
          <p:cNvSpPr txBox="1"/>
          <p:nvPr/>
        </p:nvSpPr>
        <p:spPr>
          <a:xfrm>
            <a:off x="0" y="684045"/>
            <a:ext cx="9144000" cy="523220"/>
          </a:xfrm>
          <a:prstGeom prst="rect">
            <a:avLst/>
          </a:prstGeom>
          <a:noFill/>
        </p:spPr>
        <p:txBody>
          <a:bodyPr wrap="square" rtlCol="0">
            <a:spAutoFit/>
          </a:bodyPr>
          <a:lstStyle/>
          <a:p>
            <a:r>
              <a:rPr lang="en-US" dirty="0" smtClean="0">
                <a:solidFill>
                  <a:schemeClr val="accent3"/>
                </a:solidFill>
              </a:rPr>
              <a:t>(This is just a random graph to further demonstrate </a:t>
            </a:r>
            <a:r>
              <a:rPr lang="en-US" dirty="0" smtClean="0">
                <a:solidFill>
                  <a:schemeClr val="accent3"/>
                </a:solidFill>
              </a:rPr>
              <a:t>discrepancies, </a:t>
            </a:r>
            <a:r>
              <a:rPr lang="en-US" dirty="0" smtClean="0">
                <a:solidFill>
                  <a:schemeClr val="accent3"/>
                </a:solidFill>
              </a:rPr>
              <a:t>as </a:t>
            </a:r>
            <a:r>
              <a:rPr lang="en-US" dirty="0" err="1" smtClean="0">
                <a:solidFill>
                  <a:schemeClr val="accent3"/>
                </a:solidFill>
              </a:rPr>
              <a:t>TotalBath</a:t>
            </a:r>
            <a:r>
              <a:rPr lang="en-US" dirty="0" smtClean="0">
                <a:solidFill>
                  <a:schemeClr val="accent3"/>
                </a:solidFill>
              </a:rPr>
              <a:t> has a higher correlation and significance here than </a:t>
            </a:r>
            <a:r>
              <a:rPr lang="en-US" dirty="0" err="1" smtClean="0">
                <a:solidFill>
                  <a:schemeClr val="accent3"/>
                </a:solidFill>
              </a:rPr>
              <a:t>OverallCond</a:t>
            </a:r>
            <a:r>
              <a:rPr lang="en-US" dirty="0" smtClean="0">
                <a:solidFill>
                  <a:schemeClr val="accent3"/>
                </a:solidFill>
              </a:rPr>
              <a:t>)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7"/>
            <a:ext cx="5634559" cy="1041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and categorical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taken plainly,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both dates and not integers. We also know PID (a classification) is a string, not an integer. </a:t>
            </a:r>
            <a:r>
              <a:rPr lang="en-US" sz="1400" dirty="0" err="1" smtClean="0">
                <a:latin typeface="Source Sans Pro"/>
              </a:rPr>
              <a:t>MSSubClass</a:t>
            </a:r>
            <a:r>
              <a:rPr lang="en-US" sz="1400" dirty="0" smtClean="0">
                <a:latin typeface="Source Sans Pro"/>
              </a:rPr>
              <a:t> is also a category, not an integer.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Modifying the Data: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475356"/>
            <a:ext cx="1836234" cy="3792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Modifying the Data: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754874"/>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However, having so much data displayed like this is not very helpful.</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443768"/>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4928839" y="1293541"/>
            <a:ext cx="3761678"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This type of model can help us find the more important variables when compared to our target,</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180368"/>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573172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50" dirty="0" smtClean="0">
                <a:latin typeface="Montserrat Black" panose="020B0604020202020204" charset="0"/>
              </a:rPr>
              <a:t>MLR: Unrefined</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088995" y="624468"/>
            <a:ext cx="4802459"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Since there wasn’t a starting point, we ran a model on all columns (with some modifications). Ironically, the score was surprisingly high at .91. However, this is unlikely to be helpful considering how much this model suffers from multi-collinearity.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Still, this gives us a basis on where to refine the data based on the significant coefficients.</a:t>
            </a:r>
            <a:endParaRPr lang="en-US" dirty="0">
              <a:solidFill>
                <a:schemeClr val="accent3"/>
              </a:solidFill>
              <a:latin typeface="Source Sans Pro"/>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181" y="2440351"/>
            <a:ext cx="4118086" cy="270315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454" y="715896"/>
            <a:ext cx="1927284" cy="442760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66" y="715896"/>
            <a:ext cx="1980627" cy="4427604"/>
          </a:xfrm>
          <a:prstGeom prst="rect">
            <a:avLst/>
          </a:prstGeom>
        </p:spPr>
      </p:pic>
      <p:sp>
        <p:nvSpPr>
          <p:cNvPr id="9" name="Rectangle 8"/>
          <p:cNvSpPr/>
          <p:nvPr/>
        </p:nvSpPr>
        <p:spPr>
          <a:xfrm>
            <a:off x="6891452" y="892096"/>
            <a:ext cx="1927285" cy="6467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35264" y="2631688"/>
            <a:ext cx="1414004" cy="2437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8364" y="1784195"/>
            <a:ext cx="1660963" cy="13381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8364" y="2144305"/>
            <a:ext cx="1660963" cy="1156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363" y="1219200"/>
            <a:ext cx="1660963" cy="2071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8363" y="3196683"/>
            <a:ext cx="1660963" cy="1004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7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a:latin typeface="Montserrat Black" panose="020B0604020202020204" charset="0"/>
              </a:rPr>
              <a:t>MLR: </a:t>
            </a:r>
            <a:r>
              <a:rPr lang="en" sz="2150" dirty="0" smtClean="0">
                <a:latin typeface="Montserrat Black" panose="020B0604020202020204" charset="0"/>
              </a:rPr>
              <a:t>Summarizing Unrefined Results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3192"/>
            <a:ext cx="5367454" cy="4461041"/>
          </a:xfrm>
          <a:prstGeom prst="rect">
            <a:avLst/>
          </a:prstGeom>
        </p:spPr>
      </p:pic>
      <p:sp>
        <p:nvSpPr>
          <p:cNvPr id="7" name="TextBox 6"/>
          <p:cNvSpPr txBox="1"/>
          <p:nvPr/>
        </p:nvSpPr>
        <p:spPr>
          <a:xfrm>
            <a:off x="5419493" y="423192"/>
            <a:ext cx="3278458" cy="461664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correlations of what the previous MLR told us. Here, it only tells us the </a:t>
            </a:r>
            <a:r>
              <a:rPr lang="en-US" i="1" dirty="0" smtClean="0">
                <a:solidFill>
                  <a:schemeClr val="accent3"/>
                </a:solidFill>
                <a:latin typeface="Source Sans Pro"/>
              </a:rPr>
              <a:t>numeric</a:t>
            </a:r>
            <a:r>
              <a:rPr lang="en-US" dirty="0" smtClean="0">
                <a:solidFill>
                  <a:schemeClr val="accent3"/>
                </a:solidFill>
                <a:latin typeface="Source Sans Pro"/>
              </a:rPr>
              <a:t> correlations, which is why the most significant result, Overall Quality, is not found.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From the heat map, we can see that Total Square Footage is not only very statistically significant, it also is strongly </a:t>
            </a:r>
            <a:r>
              <a:rPr lang="en-US" dirty="0" smtClean="0">
                <a:solidFill>
                  <a:schemeClr val="accent3"/>
                </a:solidFill>
                <a:latin typeface="Source Sans Pro"/>
              </a:rPr>
              <a:t>correlated </a:t>
            </a:r>
            <a:r>
              <a:rPr lang="en-US" dirty="0">
                <a:solidFill>
                  <a:schemeClr val="accent3"/>
                </a:solidFill>
                <a:latin typeface="Source Sans Pro"/>
              </a:rPr>
              <a:t>with Sale Price. </a:t>
            </a:r>
            <a:r>
              <a:rPr lang="en-US" dirty="0" err="1" smtClean="0">
                <a:solidFill>
                  <a:schemeClr val="accent3"/>
                </a:solidFill>
                <a:latin typeface="Source Sans Pro"/>
              </a:rPr>
              <a:t>TotalSF</a:t>
            </a:r>
            <a:r>
              <a:rPr lang="en-US" dirty="0" smtClean="0">
                <a:solidFill>
                  <a:schemeClr val="accent3"/>
                </a:solidFill>
                <a:latin typeface="Source Sans Pro"/>
              </a:rPr>
              <a:t> is a custom variable, made from combining all SF variables.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Another note here, Full Bath is highly correlated, yet the unrefined MLR said that it was one of the most insignificant variables, further hinting the data needs to be refined.</a:t>
            </a:r>
            <a:endParaRPr lang="en-US" dirty="0">
              <a:solidFill>
                <a:schemeClr val="accent3"/>
              </a:solidFill>
              <a:latin typeface="Source Sans Pro"/>
            </a:endParaRPr>
          </a:p>
        </p:txBody>
      </p:sp>
    </p:spTree>
    <p:extLst>
      <p:ext uri="{BB962C8B-B14F-4D97-AF65-F5344CB8AC3E}">
        <p14:creationId xmlns:p14="http://schemas.microsoft.com/office/powerpoint/2010/main" val="3354037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random forest model combines multiple decision trees into a single model. In this case, it would determine feature importance rather than MLR's significance and correlation. Feature importance is a degree of dependency on the variables being compared</a:t>
            </a:r>
            <a:r>
              <a:rPr lang="en-US" sz="1400" dirty="0" smtClean="0">
                <a:latin typeface="Source Sans Pro"/>
              </a:rPr>
              <a:t>.</a:t>
            </a: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a:latin typeface="Source Sans Pro"/>
              </a:rPr>
              <a:t>decision tree is a </a:t>
            </a:r>
            <a:r>
              <a:rPr lang="en-US" sz="1400" dirty="0" smtClean="0">
                <a:latin typeface="Source Sans Pro"/>
              </a:rPr>
              <a:t>hierarchical </a:t>
            </a:r>
            <a:r>
              <a:rPr lang="en-US" sz="1400" dirty="0">
                <a:latin typeface="Source Sans Pro"/>
              </a:rPr>
              <a:t>structure where each "node" represents branches based on different conditions being satisfied. Decision 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1081</TotalTime>
  <Words>2735</Words>
  <Application>Microsoft Office PowerPoint</Application>
  <PresentationFormat>On-screen Show (16:9)</PresentationFormat>
  <Paragraphs>138</Paragraphs>
  <Slides>26</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Source Sans Pro</vt:lpstr>
      <vt:lpstr>Montserrat Thin</vt:lpstr>
      <vt:lpstr>Montserrat Medium</vt:lpstr>
      <vt:lpstr>Josefin Slab SemiBold</vt:lpstr>
      <vt:lpstr>Montserrat</vt:lpstr>
      <vt:lpstr>Arial</vt:lpstr>
      <vt:lpstr>Montserrat Black</vt:lpstr>
      <vt:lpstr>Montserrat Light</vt:lpstr>
      <vt:lpstr>Selling Your Property XL by Slidesgo</vt:lpstr>
      <vt:lpstr>Ames, Iowa Housing Data Analysis</vt:lpstr>
      <vt:lpstr>Preliminary: What is the Ames Dataset?</vt:lpstr>
      <vt:lpstr>PowerPoint Presentation</vt:lpstr>
      <vt:lpstr>Modifying the Data: Nulls and NA</vt:lpstr>
      <vt:lpstr>Overview: Numeric</vt:lpstr>
      <vt:lpstr>PowerPoint Presentation</vt:lpstr>
      <vt:lpstr>MLR: Unrefined</vt:lpstr>
      <vt:lpstr>PowerPoint Presentation</vt:lpstr>
      <vt:lpstr>Random Forest: As a Model</vt:lpstr>
      <vt:lpstr>RF: Unrefined</vt:lpstr>
      <vt:lpstr>Constructing a Refined Model</vt:lpstr>
      <vt:lpstr>MLR: Refined</vt:lpstr>
      <vt:lpstr>MLR Refined Correlation Summary</vt:lpstr>
      <vt:lpstr>RF: Refined</vt:lpstr>
      <vt:lpstr>Breaking Down the Results: The Target</vt:lpstr>
      <vt:lpstr>Binning the Neighborhoods</vt:lpstr>
      <vt:lpstr>Most Important Feature: Numeric</vt:lpstr>
      <vt:lpstr>Most Important Feature: Categorical</vt:lpstr>
      <vt:lpstr>Weighted Regression on Housing Rates</vt:lpstr>
      <vt:lpstr>Other Highly “Important” Features </vt:lpstr>
      <vt:lpstr>The Weaker Correlations</vt:lpstr>
      <vt:lpstr>Time Series Model: Year Built</vt:lpstr>
      <vt:lpstr>Summary: The Models</vt:lpstr>
      <vt:lpstr>Summary: The Data</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85</cp:revision>
  <dcterms:modified xsi:type="dcterms:W3CDTF">2024-06-04T01:23:09Z</dcterms:modified>
</cp:coreProperties>
</file>